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7" r:id="rId4"/>
    <p:sldId id="256" r:id="rId5"/>
    <p:sldId id="274" r:id="rId6"/>
    <p:sldId id="259" r:id="rId7"/>
    <p:sldId id="261" r:id="rId8"/>
    <p:sldId id="260" r:id="rId9"/>
    <p:sldId id="262" r:id="rId10"/>
    <p:sldId id="263" r:id="rId11"/>
    <p:sldId id="265" r:id="rId12"/>
    <p:sldId id="264" r:id="rId13"/>
    <p:sldId id="275" r:id="rId14"/>
    <p:sldId id="273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71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Important Date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Experiment Report Submission </a:t>
            </a:r>
            <a:r>
              <a:rPr lang="en-US" altLang="zh-TW" dirty="0"/>
              <a:t>Deadline: </a:t>
            </a:r>
            <a:r>
              <a:rPr lang="en-US" altLang="zh-TW" b="1" dirty="0" smtClean="0">
                <a:solidFill>
                  <a:srgbClr val="FF0000"/>
                </a:solidFill>
              </a:rPr>
              <a:t>4/10 </a:t>
            </a:r>
            <a:r>
              <a:rPr lang="en-US" altLang="zh-TW" b="1" dirty="0">
                <a:solidFill>
                  <a:srgbClr val="FF0000"/>
                </a:solidFill>
              </a:rPr>
              <a:t>(Tue) 12:00</a:t>
            </a:r>
          </a:p>
          <a:p>
            <a:r>
              <a:rPr lang="en-US" altLang="zh-TW" dirty="0" smtClean="0"/>
              <a:t>Demo </a:t>
            </a:r>
            <a:r>
              <a:rPr lang="en-US" altLang="zh-TW" dirty="0"/>
              <a:t>date: </a:t>
            </a:r>
            <a:r>
              <a:rPr lang="en-US" altLang="zh-TW" b="1" dirty="0" smtClean="0">
                <a:solidFill>
                  <a:srgbClr val="FF0000"/>
                </a:solidFill>
              </a:rPr>
              <a:t>4/10 </a:t>
            </a:r>
            <a:r>
              <a:rPr lang="en-US" altLang="zh-TW" b="1" dirty="0">
                <a:solidFill>
                  <a:srgbClr val="FF0000"/>
                </a:solidFill>
              </a:rPr>
              <a:t>(Tue</a:t>
            </a:r>
            <a:r>
              <a:rPr lang="en-US" altLang="zh-TW" b="1" dirty="0" smtClean="0">
                <a:solidFill>
                  <a:srgbClr val="FF0000"/>
                </a:solidFill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5724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/>
                      </a:rPr>
                      <m:t>𝑅</m:t>
                    </m:r>
                    <m:r>
                      <a:rPr lang="en-US" altLang="zh-TW" b="0" i="1" smtClean="0">
                        <a:latin typeface="Cambria Math"/>
                      </a:rPr>
                      <m:t>(</m:t>
                    </m:r>
                    <m:r>
                      <a:rPr lang="en-US" altLang="zh-TW" b="0" i="1" smtClean="0">
                        <a:latin typeface="Cambria Math"/>
                      </a:rPr>
                      <m:t>𝑥</m:t>
                    </m:r>
                    <m:r>
                      <a:rPr lang="en-US" altLang="zh-TW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/>
                  <a:t>is </a:t>
                </a:r>
                <a:r>
                  <a:rPr lang="en-US" altLang="zh-TW" dirty="0" smtClean="0"/>
                  <a:t>the </a:t>
                </a:r>
                <a:r>
                  <a:rPr lang="en-US" altLang="zh-TW" dirty="0"/>
                  <a:t>implicit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prior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/>
                  <a:t>captured by the neural </a:t>
                </a:r>
                <a:r>
                  <a:rPr lang="en-US" altLang="zh-TW" dirty="0" smtClean="0"/>
                  <a:t>network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/>
                          <m:t>The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minimizer</m:t>
                        </m:r>
                        <m:r>
                          <a:rPr lang="en-US" altLang="zh-TW" b="0" i="1" dirty="0" smtClean="0">
                            <a:latin typeface="Cambria Math"/>
                          </a:rPr>
                          <m:t> </m:t>
                        </m:r>
                        <m:r>
                          <a:rPr lang="zh-TW" altLang="en-US" i="1" dirty="0" smtClean="0"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dirty="0"/>
                  <a:t>is obtained using an optimizer such </a:t>
                </a:r>
                <a:r>
                  <a:rPr lang="en-US" altLang="zh-TW" dirty="0" smtClean="0"/>
                  <a:t>as </a:t>
                </a:r>
                <a:r>
                  <a:rPr lang="en-US" altLang="zh-TW" i="1" dirty="0" smtClean="0"/>
                  <a:t>gradient </a:t>
                </a:r>
                <a:r>
                  <a:rPr lang="en-US" altLang="zh-TW" i="1" dirty="0"/>
                  <a:t>descent </a:t>
                </a:r>
                <a:r>
                  <a:rPr lang="en-US" altLang="zh-TW" dirty="0"/>
                  <a:t>starting from a </a:t>
                </a:r>
                <a:r>
                  <a:rPr lang="en-US" altLang="zh-TW" b="1" dirty="0"/>
                  <a:t>random initialization</a:t>
                </a:r>
                <a:r>
                  <a:rPr lang="en-US" altLang="zh-TW" dirty="0"/>
                  <a:t> of </a:t>
                </a:r>
                <a:r>
                  <a:rPr lang="en-US" altLang="zh-TW" dirty="0" smtClean="0"/>
                  <a:t>the parameters</a:t>
                </a:r>
                <a:r>
                  <a:rPr lang="en-US" altLang="zh-TW" dirty="0"/>
                  <a:t>.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46632"/>
            <a:ext cx="7327725" cy="119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585353" y="3374559"/>
                <a:ext cx="539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↑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353" y="3374559"/>
                <a:ext cx="53950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27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CNN can fit to any image?</a:t>
            </a:r>
          </a:p>
          <a:p>
            <a:pPr lvl="1"/>
            <a:r>
              <a:rPr lang="en-US" altLang="zh-TW" dirty="0" smtClean="0"/>
              <a:t>Including white noise?</a:t>
            </a:r>
          </a:p>
          <a:p>
            <a:pPr lvl="1"/>
            <a:r>
              <a:rPr lang="en-US" altLang="zh-TW" dirty="0" smtClean="0"/>
              <a:t>MSE error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78" y="5126030"/>
            <a:ext cx="4142876" cy="121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36" y="3793368"/>
            <a:ext cx="1262062" cy="783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立方體 4"/>
          <p:cNvSpPr/>
          <p:nvPr/>
        </p:nvSpPr>
        <p:spPr>
          <a:xfrm>
            <a:off x="2788513" y="3530812"/>
            <a:ext cx="684076" cy="1296144"/>
          </a:xfrm>
          <a:prstGeom prst="cube">
            <a:avLst>
              <a:gd name="adj" fmla="val 6242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2339752" y="4077072"/>
            <a:ext cx="28803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立方體 7"/>
          <p:cNvSpPr/>
          <p:nvPr/>
        </p:nvSpPr>
        <p:spPr>
          <a:xfrm>
            <a:off x="3347864" y="3995516"/>
            <a:ext cx="438816" cy="831440"/>
          </a:xfrm>
          <a:prstGeom prst="cube">
            <a:avLst>
              <a:gd name="adj" fmla="val 6242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立方體 8"/>
          <p:cNvSpPr/>
          <p:nvPr/>
        </p:nvSpPr>
        <p:spPr>
          <a:xfrm>
            <a:off x="3786680" y="4250339"/>
            <a:ext cx="304326" cy="576617"/>
          </a:xfrm>
          <a:prstGeom prst="cube">
            <a:avLst>
              <a:gd name="adj" fmla="val 6242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立方體 9"/>
          <p:cNvSpPr/>
          <p:nvPr/>
        </p:nvSpPr>
        <p:spPr>
          <a:xfrm>
            <a:off x="4115011" y="4250338"/>
            <a:ext cx="304326" cy="576617"/>
          </a:xfrm>
          <a:prstGeom prst="cube">
            <a:avLst>
              <a:gd name="adj" fmla="val 6242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立方體 10"/>
          <p:cNvSpPr/>
          <p:nvPr/>
        </p:nvSpPr>
        <p:spPr>
          <a:xfrm>
            <a:off x="4419337" y="3995515"/>
            <a:ext cx="438816" cy="831440"/>
          </a:xfrm>
          <a:prstGeom prst="cube">
            <a:avLst>
              <a:gd name="adj" fmla="val 6242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立方體 11"/>
          <p:cNvSpPr/>
          <p:nvPr/>
        </p:nvSpPr>
        <p:spPr>
          <a:xfrm>
            <a:off x="4858153" y="3530811"/>
            <a:ext cx="684076" cy="1296144"/>
          </a:xfrm>
          <a:prstGeom prst="cube">
            <a:avLst>
              <a:gd name="adj" fmla="val 6242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324074" y="3068960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Hourglass network</a:t>
            </a:r>
            <a:endParaRPr lang="zh-TW" altLang="en-US" dirty="0"/>
          </a:p>
        </p:txBody>
      </p:sp>
      <p:sp>
        <p:nvSpPr>
          <p:cNvPr id="14" name="向右箭號 13"/>
          <p:cNvSpPr/>
          <p:nvPr/>
        </p:nvSpPr>
        <p:spPr>
          <a:xfrm>
            <a:off x="5725626" y="3682329"/>
            <a:ext cx="28803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56" y="3287587"/>
            <a:ext cx="1264761" cy="78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13" y="4293096"/>
            <a:ext cx="1262062" cy="783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向右箭號 16"/>
          <p:cNvSpPr/>
          <p:nvPr/>
        </p:nvSpPr>
        <p:spPr>
          <a:xfrm>
            <a:off x="5736167" y="4610932"/>
            <a:ext cx="28803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96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Requirement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parametrization with high noise impedance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15816" y="598993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CNN </a:t>
            </a:r>
            <a:r>
              <a:rPr lang="zh-TW" altLang="en-US" dirty="0" smtClean="0"/>
              <a:t>天生就理解自然影像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75680"/>
            <a:ext cx="5723028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71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Denoising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" y="3009068"/>
            <a:ext cx="9140319" cy="19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800769" y="508692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Learned</a:t>
            </a:r>
          </a:p>
          <a:p>
            <a:pPr algn="ctr"/>
            <a:r>
              <a:rPr lang="en-US" altLang="zh-TW" dirty="0" smtClean="0"/>
              <a:t>noise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23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Network architecture</a:t>
            </a:r>
          </a:p>
          <a:p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4465603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5922797" y="2215250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*自然</a:t>
            </a:r>
            <a:r>
              <a:rPr lang="zh-TW" altLang="en-US" dirty="0"/>
              <a:t>影像自己找喜歡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r>
              <a:rPr lang="en-US" altLang="zh-TW" dirty="0" err="1" smtClean="0"/>
              <a:t>Optimzer</a:t>
            </a:r>
            <a:r>
              <a:rPr lang="en-US" altLang="zh-TW" dirty="0" smtClean="0"/>
              <a:t>: Adam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145006" y="392376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nn.Upsample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11760" y="3271360"/>
            <a:ext cx="394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Add Gaussian noise to z in each iteration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874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Architecture Guide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156" y="1196752"/>
            <a:ext cx="4694364" cy="219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7743"/>
            <a:ext cx="9144000" cy="346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16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Blind </a:t>
            </a:r>
            <a:r>
              <a:rPr lang="en-US" altLang="zh-TW" dirty="0" err="1" smtClean="0"/>
              <a:t>Denoising</a:t>
            </a:r>
            <a:endParaRPr lang="zh-TW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8" y="5661248"/>
            <a:ext cx="41402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20982" y="220486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Ground Truth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987488" y="2204864"/>
                <a:ext cx="10885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 smtClean="0"/>
                  <a:t>: target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488" y="2204864"/>
                <a:ext cx="1088568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333" r="-502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6588224" y="2207748"/>
            <a:ext cx="144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 image</a:t>
            </a:r>
            <a:endParaRPr lang="zh-TW" altLang="en-US" dirty="0"/>
          </a:p>
        </p:txBody>
      </p:sp>
      <p:pic>
        <p:nvPicPr>
          <p:cNvPr id="1026" name="Picture 2" descr="F:\DeepLearning\DLcourse_NCTU2018\F16_G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2192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DeepLearning\DLcourse_NCTU2018\noise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39" y="272192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DeepLearning\DLcourse_NCTU2018\recovered_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780" y="2721925"/>
            <a:ext cx="25200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648808" y="526055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PSNR=20.37dB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85720" y="5229200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PSNR =30~31dB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327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Blind </a:t>
            </a:r>
            <a:r>
              <a:rPr lang="en-US" altLang="zh-TW" dirty="0" err="1" smtClean="0"/>
              <a:t>Denoising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84890"/>
            <a:ext cx="4640177" cy="220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940152" y="2287010"/>
            <a:ext cx="1798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影像請</a:t>
            </a:r>
            <a:r>
              <a:rPr lang="zh-TW" altLang="en-US" dirty="0" smtClean="0"/>
              <a:t>至</a:t>
            </a:r>
            <a:r>
              <a:rPr lang="en-US" altLang="zh-TW" dirty="0" smtClean="0"/>
              <a:t>E3</a:t>
            </a:r>
            <a:r>
              <a:rPr lang="zh-TW" altLang="en-US" dirty="0" smtClean="0"/>
              <a:t>下載</a:t>
            </a:r>
            <a:endParaRPr lang="en-US" altLang="zh-TW" dirty="0" smtClean="0"/>
          </a:p>
          <a:p>
            <a:r>
              <a:rPr lang="en-US" altLang="zh-TW" dirty="0" err="1" smtClean="0"/>
              <a:t>Optimzer</a:t>
            </a:r>
            <a:r>
              <a:rPr lang="en-US" altLang="zh-TW" dirty="0"/>
              <a:t>: </a:t>
            </a:r>
            <a:r>
              <a:rPr lang="en-US" altLang="zh-TW" dirty="0" smtClean="0"/>
              <a:t>Adam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3075664" y="291565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skip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555659" y="3364969"/>
            <a:ext cx="394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Add Gaussian noise to z in each iteration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473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Requirement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Blind super-resolution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17329"/>
            <a:ext cx="270927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99262" y="2195572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Ground Truth</a:t>
            </a:r>
            <a:endParaRPr lang="zh-TW" altLang="en-US" dirty="0"/>
          </a:p>
        </p:txBody>
      </p:sp>
      <p:pic>
        <p:nvPicPr>
          <p:cNvPr id="8196" name="Picture 4" descr="https://dmitryulyanov.github.io/assets/deep-image-prior/SR/Set14/x4/zebra_deep_pri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101" y="2522020"/>
            <a:ext cx="270927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949183" y="2186784"/>
            <a:ext cx="144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 image</a:t>
            </a:r>
            <a:endParaRPr lang="zh-TW" altLang="en-US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517329"/>
            <a:ext cx="270927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157065" y="219557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bicubic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455440" y="4725144"/>
                <a:ext cx="4436599" cy="74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32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3200" i="1" smtClean="0">
                                  <a:latin typeface="Cambria Math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3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32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3200" b="0" i="1" smtClean="0">
                                      <a:latin typeface="Cambria Math"/>
                                    </a:rPr>
                                    <m:t>𝑑𝑠</m:t>
                                  </m:r>
                                  <m:r>
                                    <a:rPr lang="en-US" altLang="zh-TW" sz="3200" b="0" i="1" smtClean="0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zh-TW" altLang="en-US" sz="3200" b="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32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3200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3200" b="0" i="1" smtClean="0">
                                      <a:latin typeface="Cambria Math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32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440" y="4725144"/>
                <a:ext cx="4436599" cy="7432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3059832" y="5593415"/>
            <a:ext cx="30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Downsample</a:t>
            </a:r>
            <a:r>
              <a:rPr lang="en-US" altLang="zh-TW" dirty="0" smtClean="0"/>
              <a:t> method: </a:t>
            </a:r>
            <a:r>
              <a:rPr lang="en-US" altLang="zh-TW" dirty="0" err="1" smtClean="0"/>
              <a:t>Lanczos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832803" y="4317329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PSNR ~= 24dB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631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Blind super-resolution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56" y="2132856"/>
            <a:ext cx="5119114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33"/>
          <p:cNvSpPr/>
          <p:nvPr/>
        </p:nvSpPr>
        <p:spPr>
          <a:xfrm>
            <a:off x="6021874" y="2156325"/>
            <a:ext cx="2182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影像</a:t>
            </a:r>
            <a:r>
              <a:rPr lang="zh-TW" altLang="en-US" dirty="0"/>
              <a:t>、</a:t>
            </a:r>
            <a:r>
              <a:rPr lang="en-US" altLang="zh-TW" dirty="0" err="1" smtClean="0"/>
              <a:t>Downsampler</a:t>
            </a:r>
            <a:endParaRPr lang="en-US" altLang="zh-TW" dirty="0" smtClean="0"/>
          </a:p>
          <a:p>
            <a:r>
              <a:rPr lang="zh-TW" altLang="en-US" dirty="0"/>
              <a:t>請</a:t>
            </a:r>
            <a:r>
              <a:rPr lang="zh-TW" altLang="en-US" dirty="0" smtClean="0"/>
              <a:t>至</a:t>
            </a:r>
            <a:r>
              <a:rPr lang="en-US" altLang="zh-TW" dirty="0" smtClean="0"/>
              <a:t>E3</a:t>
            </a:r>
            <a:r>
              <a:rPr lang="zh-TW" altLang="en-US" dirty="0" smtClean="0"/>
              <a:t>作業下載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Optimzer</a:t>
            </a:r>
            <a:r>
              <a:rPr lang="en-US" altLang="zh-TW" dirty="0"/>
              <a:t>: Adam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781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Implement </a:t>
            </a:r>
            <a:r>
              <a:rPr lang="en-US" altLang="zh-TW" dirty="0" smtClean="0">
                <a:solidFill>
                  <a:srgbClr val="FF0000"/>
                </a:solidFill>
              </a:rPr>
              <a:t>deep image prior: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/>
              <a:t>Experiment of Figure 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err="1" smtClean="0"/>
              <a:t>Denoising</a:t>
            </a:r>
            <a:endParaRPr lang="en-US" altLang="zh-TW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/>
              <a:t>Super-resolution</a:t>
            </a:r>
          </a:p>
          <a:p>
            <a:pPr marL="457200" lvl="1" indent="0">
              <a:buNone/>
            </a:pPr>
            <a:endParaRPr lang="en-US" altLang="zh-TW" dirty="0" smtClean="0"/>
          </a:p>
          <a:p>
            <a:pPr lvl="0"/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1080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Extra </a:t>
            </a:r>
            <a:r>
              <a:rPr lang="en-US" altLang="zh-TW" dirty="0" smtClean="0"/>
              <a:t>Bonus (+2)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Inpainting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1" y="2204864"/>
            <a:ext cx="3888432" cy="427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31678"/>
            <a:ext cx="3936967" cy="424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662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3176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0"/>
              </a:spcAft>
            </a:pPr>
            <a:r>
              <a:rPr lang="en-US" altLang="zh-TW" u="sng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Report Spec:</a:t>
            </a:r>
            <a:r>
              <a:rPr lang="en-US" altLang="zh-TW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[black: Demo, Gray: No Demo]</a:t>
            </a:r>
            <a:endParaRPr lang="zh-TW" altLang="zh-TW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1. Introduction </a:t>
            </a:r>
            <a:r>
              <a:rPr lang="en-US" altLang="zh-TW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(</a:t>
            </a:r>
            <a:r>
              <a:rPr lang="en-US" altLang="zh-TW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5</a:t>
            </a:r>
            <a:r>
              <a:rPr lang="en-US" altLang="zh-TW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%)</a:t>
            </a:r>
            <a:endParaRPr lang="zh-TW" altLang="zh-TW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2. Experiment setup </a:t>
            </a:r>
            <a:r>
              <a:rPr lang="en-US" altLang="zh-TW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(5%)</a:t>
            </a:r>
            <a:endParaRPr lang="zh-TW" altLang="zh-TW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/>
              <a:buChar char=""/>
            </a:pPr>
            <a:r>
              <a:rPr lang="en-US" altLang="zh-TW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The detail of your model</a:t>
            </a:r>
            <a:endParaRPr lang="zh-TW" altLang="zh-TW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/>
              <a:buChar char=""/>
            </a:pPr>
            <a:r>
              <a:rPr lang="en-US" altLang="zh-TW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Report all your training hyper-parameters</a:t>
            </a:r>
            <a:endParaRPr lang="zh-TW" altLang="zh-TW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3. </a:t>
            </a:r>
            <a:r>
              <a:rPr lang="en-US" altLang="zh-TW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Result</a:t>
            </a:r>
          </a:p>
          <a:p>
            <a:pPr marL="800100" lvl="3" indent="-342900">
              <a:buFont typeface="Wingdings" panose="05000000000000000000" pitchFamily="2" charset="2"/>
              <a:buChar char="n"/>
            </a:pPr>
            <a:r>
              <a:rPr lang="en-US" altLang="zh-TW" sz="25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1 </a:t>
            </a:r>
            <a:r>
              <a:rPr lang="en-US" altLang="zh-TW" sz="2500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(</a:t>
            </a:r>
            <a:r>
              <a:rPr lang="en-US" altLang="zh-TW" sz="25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10%, </a:t>
            </a:r>
            <a:r>
              <a:rPr lang="en-US" altLang="zh-TW" sz="2500" kern="1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20%</a:t>
            </a:r>
            <a:r>
              <a:rPr lang="en-US" altLang="zh-TW" sz="25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)</a:t>
            </a:r>
            <a:endParaRPr lang="en-US" altLang="zh-TW" sz="25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3" indent="-342900">
              <a:buFont typeface="Wingdings" panose="05000000000000000000" pitchFamily="2" charset="2"/>
              <a:buChar char="n"/>
            </a:pPr>
            <a:r>
              <a:rPr lang="en-US" altLang="zh-TW" sz="18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Training </a:t>
            </a:r>
            <a:r>
              <a:rPr lang="en-US" altLang="zh-TW" sz="1800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loss curve (you need to record training loss every </a:t>
            </a:r>
            <a:r>
              <a:rPr lang="en-US" altLang="zh-TW" sz="18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iteration)</a:t>
            </a:r>
            <a:endParaRPr lang="zh-TW" altLang="zh-TW" sz="18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5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2 </a:t>
            </a:r>
            <a:r>
              <a:rPr lang="en-US" altLang="zh-TW" sz="25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(10%, </a:t>
            </a:r>
            <a:r>
              <a:rPr lang="en-US" altLang="zh-TW" sz="2500" kern="100" dirty="0">
                <a:solidFill>
                  <a:srgbClr val="7F7F7F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2</a:t>
            </a:r>
            <a:r>
              <a:rPr lang="en-US" altLang="zh-TW" sz="2500" kern="100" dirty="0" smtClean="0">
                <a:solidFill>
                  <a:srgbClr val="7F7F7F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0%</a:t>
            </a:r>
            <a:r>
              <a:rPr lang="en-US" altLang="zh-TW" sz="25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)</a:t>
            </a:r>
            <a:endParaRPr lang="en-US" altLang="zh-TW" sz="25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/>
              <a:buChar char=""/>
            </a:pPr>
            <a:r>
              <a:rPr lang="en-US" altLang="zh-TW" sz="22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Visualize the </a:t>
            </a:r>
            <a:r>
              <a:rPr lang="en-US" altLang="zh-TW" sz="2200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progress of inverted </a:t>
            </a:r>
            <a:r>
              <a:rPr lang="en-US" altLang="zh-TW" sz="22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image</a:t>
            </a:r>
          </a:p>
          <a:p>
            <a:pPr lvl="2">
              <a:buFont typeface="Wingdings"/>
              <a:buChar char=""/>
            </a:pPr>
            <a:r>
              <a:rPr lang="en-US" altLang="zh-TW" sz="22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Final image and its </a:t>
            </a:r>
            <a:r>
              <a:rPr lang="en-US" altLang="zh-TW" sz="22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PSNR</a:t>
            </a:r>
          </a:p>
          <a:p>
            <a:pPr marL="742950" lvl="2" indent="-342900">
              <a:buFont typeface="Wingdings" panose="05000000000000000000" pitchFamily="2" charset="2"/>
              <a:buChar char="n"/>
            </a:pPr>
            <a:r>
              <a:rPr lang="en-US" altLang="zh-TW" sz="25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altLang="zh-TW" sz="25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TW" sz="25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(10%, </a:t>
            </a:r>
            <a:r>
              <a:rPr lang="en-US" altLang="zh-TW" sz="2500" kern="100" dirty="0">
                <a:solidFill>
                  <a:srgbClr val="7F7F7F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2</a:t>
            </a:r>
            <a:r>
              <a:rPr lang="en-US" altLang="zh-TW" sz="2500" kern="100" dirty="0" smtClean="0">
                <a:solidFill>
                  <a:srgbClr val="7F7F7F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0%</a:t>
            </a:r>
            <a:r>
              <a:rPr lang="en-US" altLang="zh-TW" sz="25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)</a:t>
            </a:r>
            <a:endParaRPr lang="en-US" altLang="zh-TW" sz="22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/>
              <a:buChar char=""/>
            </a:pPr>
            <a:r>
              <a:rPr lang="en-US" altLang="zh-TW" sz="2200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Visualize the progress of inverted image </a:t>
            </a:r>
            <a:endParaRPr lang="en-US" altLang="zh-TW" sz="2200" kern="100" dirty="0" smtClean="0">
              <a:latin typeface="Times New Roman" panose="02020603050405020304" pitchFamily="18" charset="0"/>
              <a:ea typeface="標楷體"/>
              <a:cs typeface="Times New Roman" panose="02020603050405020304" pitchFamily="18" charset="0"/>
            </a:endParaRPr>
          </a:p>
          <a:p>
            <a:pPr lvl="2">
              <a:buFont typeface="Wingdings"/>
              <a:buChar char=""/>
            </a:pPr>
            <a:r>
              <a:rPr lang="en-US" altLang="zh-TW" sz="2200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Final </a:t>
            </a:r>
            <a:r>
              <a:rPr lang="en-US" altLang="zh-TW" sz="2200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image and its </a:t>
            </a:r>
            <a:r>
              <a:rPr lang="en-US" altLang="zh-TW" sz="22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PSNR</a:t>
            </a:r>
            <a:endParaRPr lang="zh-TW" altLang="zh-TW" sz="2200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4</a:t>
            </a:r>
            <a:r>
              <a:rPr lang="en-US" altLang="zh-TW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. Discussion </a:t>
            </a:r>
            <a:r>
              <a:rPr lang="en-US" altLang="zh-TW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(10%, </a:t>
            </a:r>
            <a:r>
              <a:rPr lang="en-US" altLang="zh-TW" kern="1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20%</a:t>
            </a:r>
            <a:r>
              <a:rPr lang="en-US" altLang="zh-TW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)</a:t>
            </a:r>
            <a:endParaRPr lang="zh-TW" altLang="zh-TW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Demo </a:t>
            </a:r>
            <a:r>
              <a:rPr lang="en-US" altLang="zh-TW" kern="100" dirty="0" smtClean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(50%) </a:t>
            </a:r>
          </a:p>
          <a:p>
            <a:pPr>
              <a:spcAft>
                <a:spcPts val="0"/>
              </a:spcAft>
            </a:pP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會給其他圖案，用你的程式重現實驗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Aft>
                <a:spcPts val="0"/>
              </a:spcAft>
            </a:pP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---- Criterion of result </a:t>
            </a:r>
            <a:r>
              <a:rPr lang="en-US" altLang="zh-TW" kern="100" dirty="0" smtClean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(</a:t>
            </a:r>
            <a:r>
              <a:rPr lang="en-US" altLang="zh-TW" kern="100" dirty="0" err="1" smtClean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denoising</a:t>
            </a:r>
            <a:r>
              <a:rPr lang="en-US" altLang="zh-TW" kern="100" dirty="0" smtClean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)(20%) </a:t>
            </a: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----</a:t>
            </a:r>
            <a:endParaRPr lang="zh-TW" altLang="zh-TW" kern="100" dirty="0">
              <a:solidFill>
                <a:srgbClr val="FF0000"/>
              </a:solidFill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PSNR </a:t>
            </a:r>
            <a:r>
              <a:rPr lang="en-US" altLang="zh-TW" b="1" kern="100" dirty="0" smtClean="0">
                <a:latin typeface="Times New Roman"/>
                <a:ea typeface="標楷體"/>
                <a:cs typeface="Times New Roman"/>
              </a:rPr>
              <a:t>&gt;</a:t>
            </a:r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 30 dB  </a:t>
            </a:r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= 100</a:t>
            </a:r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%</a:t>
            </a:r>
          </a:p>
          <a:p>
            <a:pPr>
              <a:spcAft>
                <a:spcPts val="0"/>
              </a:spcAft>
            </a:pPr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PSNR 28.5~30</a:t>
            </a:r>
            <a:r>
              <a:rPr lang="zh-TW" altLang="en-US" kern="100" dirty="0" smtClean="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dB = 90%</a:t>
            </a:r>
          </a:p>
          <a:p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PSNR </a:t>
            </a:r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27~28.5 </a:t>
            </a:r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dB  = </a:t>
            </a:r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80%</a:t>
            </a:r>
          </a:p>
          <a:p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PSNR &lt; 27 dB = 70%</a:t>
            </a:r>
            <a:endParaRPr lang="zh-TW" altLang="zh-TW" kern="100" dirty="0">
              <a:cs typeface="Times New Roman"/>
            </a:endParaRPr>
          </a:p>
          <a:p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---- Criterion of result </a:t>
            </a:r>
            <a:r>
              <a:rPr lang="en-US" altLang="zh-TW" kern="100" dirty="0" smtClean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(super-resolution)(20%) </a:t>
            </a: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----</a:t>
            </a:r>
            <a:endParaRPr lang="zh-TW" altLang="zh-TW" kern="100" dirty="0">
              <a:solidFill>
                <a:srgbClr val="FF0000"/>
              </a:solidFill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PSNR </a:t>
            </a:r>
            <a:r>
              <a:rPr lang="en-US" altLang="zh-TW" b="1" kern="100" dirty="0">
                <a:latin typeface="Times New Roman"/>
                <a:ea typeface="標楷體"/>
                <a:cs typeface="Times New Roman"/>
              </a:rPr>
              <a:t>&gt;</a:t>
            </a:r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23 </a:t>
            </a:r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dB  = 100%</a:t>
            </a: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PSNR </a:t>
            </a:r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21.5~23</a:t>
            </a:r>
            <a:r>
              <a:rPr lang="zh-TW" altLang="en-US" kern="100" dirty="0" smtClean="0"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dB = 90%</a:t>
            </a:r>
          </a:p>
          <a:p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PSNR </a:t>
            </a:r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20~21.5 </a:t>
            </a:r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dB  = 80%</a:t>
            </a:r>
          </a:p>
          <a:p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PSNR &lt; </a:t>
            </a:r>
            <a:r>
              <a:rPr lang="en-US" altLang="zh-TW" kern="100" dirty="0" smtClean="0">
                <a:latin typeface="Times New Roman"/>
                <a:ea typeface="標楷體"/>
                <a:cs typeface="Times New Roman"/>
              </a:rPr>
              <a:t>20 </a:t>
            </a:r>
            <a:r>
              <a:rPr lang="en-US" altLang="zh-TW" kern="100" dirty="0">
                <a:latin typeface="Times New Roman"/>
                <a:ea typeface="標楷體"/>
                <a:cs typeface="Times New Roman"/>
              </a:rPr>
              <a:t>dB = 70%</a:t>
            </a:r>
            <a:endParaRPr lang="zh-TW" altLang="zh-TW" kern="100" dirty="0">
              <a:cs typeface="Times New Roman"/>
            </a:endParaRPr>
          </a:p>
          <a:p>
            <a:pPr>
              <a:spcAft>
                <a:spcPts val="0"/>
              </a:spcAft>
            </a:pPr>
            <a:endParaRPr lang="en-US" altLang="zh-TW" kern="100" dirty="0" smtClean="0"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 smtClean="0">
                <a:cs typeface="Times New Roman"/>
              </a:rPr>
              <a:t>PSNR</a:t>
            </a:r>
            <a:r>
              <a:rPr lang="zh-TW" altLang="en-US" kern="100" dirty="0" smtClean="0">
                <a:cs typeface="Times New Roman"/>
              </a:rPr>
              <a:t>計算請使用</a:t>
            </a:r>
            <a:endParaRPr lang="en-US" altLang="zh-TW" kern="100" dirty="0" smtClean="0"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i="1" kern="100" dirty="0" smtClean="0">
                <a:cs typeface="Times New Roman"/>
              </a:rPr>
              <a:t>from </a:t>
            </a:r>
            <a:r>
              <a:rPr lang="en-US" altLang="zh-TW" i="1" kern="100" dirty="0" err="1">
                <a:cs typeface="Times New Roman"/>
              </a:rPr>
              <a:t>skimage.measure</a:t>
            </a:r>
            <a:r>
              <a:rPr lang="en-US" altLang="zh-TW" i="1" kern="100" dirty="0">
                <a:cs typeface="Times New Roman"/>
              </a:rPr>
              <a:t> import </a:t>
            </a:r>
            <a:r>
              <a:rPr lang="en-US" altLang="zh-TW" i="1" kern="100" dirty="0" err="1">
                <a:cs typeface="Times New Roman"/>
              </a:rPr>
              <a:t>compare_psnr</a:t>
            </a:r>
            <a:endParaRPr lang="zh-TW" altLang="zh-TW" i="1" kern="100" dirty="0"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 </a:t>
            </a:r>
            <a:endParaRPr lang="zh-TW" altLang="zh-TW" kern="100" dirty="0"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zh-TW" altLang="zh-TW" sz="3600" kern="100" dirty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評分標準</a:t>
            </a:r>
            <a:r>
              <a:rPr lang="en-US" altLang="zh-TW" sz="3600" kern="100" dirty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: 40%*</a:t>
            </a:r>
            <a:r>
              <a:rPr lang="zh-TW" altLang="zh-TW" sz="3600" kern="100" dirty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實驗結果</a:t>
            </a:r>
            <a:r>
              <a:rPr lang="en-US" altLang="zh-TW" sz="3600" kern="100" dirty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 + 60%*(</a:t>
            </a:r>
            <a:r>
              <a:rPr lang="zh-TW" altLang="zh-TW" sz="3600" kern="100" dirty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報告</a:t>
            </a:r>
            <a:r>
              <a:rPr lang="en-US" altLang="zh-TW" sz="3600" kern="100" dirty="0">
                <a:solidFill>
                  <a:srgbClr val="FF0000"/>
                </a:solidFill>
                <a:latin typeface="Times New Roman"/>
                <a:ea typeface="標楷體"/>
                <a:cs typeface="Times New Roman"/>
              </a:rPr>
              <a:t>+DEMO)</a:t>
            </a:r>
            <a:endParaRPr lang="zh-TW" altLang="zh-TW" kern="100" dirty="0">
              <a:cs typeface="Times New Roman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762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Blind </a:t>
            </a:r>
            <a:r>
              <a:rPr lang="en-US" altLang="zh-TW" dirty="0" err="1" smtClean="0"/>
              <a:t>denoising</a:t>
            </a:r>
            <a:r>
              <a:rPr lang="en-US" altLang="zh-TW" dirty="0" smtClean="0"/>
              <a:t>, SR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24842"/>
            <a:ext cx="4876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24842"/>
            <a:ext cx="1371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01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7772400" cy="1470025"/>
          </a:xfrm>
        </p:spPr>
        <p:txBody>
          <a:bodyPr/>
          <a:lstStyle/>
          <a:p>
            <a:r>
              <a:rPr lang="en-US" altLang="zh-TW" dirty="0"/>
              <a:t>Deep Image Prior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Ulyanov, D., </a:t>
            </a:r>
            <a:r>
              <a:rPr lang="en-US" altLang="zh-TW" dirty="0" err="1">
                <a:solidFill>
                  <a:schemeClr val="tx1"/>
                </a:solidFill>
              </a:rPr>
              <a:t>Vedaldi</a:t>
            </a:r>
            <a:r>
              <a:rPr lang="en-US" altLang="zh-TW" dirty="0">
                <a:solidFill>
                  <a:schemeClr val="tx1"/>
                </a:solidFill>
              </a:rPr>
              <a:t>, A., &amp; </a:t>
            </a:r>
            <a:r>
              <a:rPr lang="en-US" altLang="zh-TW" dirty="0" err="1">
                <a:solidFill>
                  <a:schemeClr val="tx1"/>
                </a:solidFill>
              </a:rPr>
              <a:t>Lempitsky</a:t>
            </a:r>
            <a:r>
              <a:rPr lang="en-US" altLang="zh-TW" dirty="0">
                <a:solidFill>
                  <a:schemeClr val="tx1"/>
                </a:solidFill>
              </a:rPr>
              <a:t>, V. </a:t>
            </a:r>
            <a:r>
              <a:rPr lang="en-US" altLang="zh-TW" dirty="0" smtClean="0">
                <a:solidFill>
                  <a:schemeClr val="tx1"/>
                </a:solidFill>
              </a:rPr>
              <a:t>“Deep </a:t>
            </a:r>
            <a:r>
              <a:rPr lang="en-US" altLang="zh-TW" dirty="0">
                <a:solidFill>
                  <a:schemeClr val="tx1"/>
                </a:solidFill>
              </a:rPr>
              <a:t>Image </a:t>
            </a:r>
            <a:r>
              <a:rPr lang="en-US" altLang="zh-TW" dirty="0" smtClean="0">
                <a:solidFill>
                  <a:schemeClr val="tx1"/>
                </a:solidFill>
              </a:rPr>
              <a:t>Prior.”</a:t>
            </a:r>
            <a:r>
              <a:rPr lang="en-US" altLang="zh-TW" dirty="0"/>
              <a:t> </a:t>
            </a:r>
            <a:r>
              <a:rPr lang="en-US" altLang="zh-TW" i="1" dirty="0">
                <a:solidFill>
                  <a:srgbClr val="222222"/>
                </a:solidFill>
                <a:latin typeface="Times New Roman"/>
              </a:rPr>
              <a:t>Proceedings of the IEEE conference on computer vision and pattern recognition(CVPR)</a:t>
            </a:r>
            <a:r>
              <a:rPr lang="en-US" altLang="zh-TW" dirty="0">
                <a:solidFill>
                  <a:srgbClr val="222222"/>
                </a:solidFill>
                <a:latin typeface="Times New Roman"/>
              </a:rPr>
              <a:t>. </a:t>
            </a:r>
            <a:r>
              <a:rPr lang="en-US" altLang="zh-TW" dirty="0" smtClean="0">
                <a:solidFill>
                  <a:srgbClr val="222222"/>
                </a:solidFill>
                <a:latin typeface="Times New Roman"/>
              </a:rPr>
              <a:t>2018.</a:t>
            </a:r>
            <a:endParaRPr lang="zh-TW" altLang="en-US" dirty="0"/>
          </a:p>
          <a:p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488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image prior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Understanding how CNN works</a:t>
            </a:r>
          </a:p>
          <a:p>
            <a:pPr lvl="1"/>
            <a:r>
              <a:rPr lang="en-US" altLang="zh-TW" dirty="0"/>
              <a:t>CNN performs well → learn realistic image priors from a large number of example images </a:t>
            </a:r>
          </a:p>
          <a:p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41910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076056" y="6100962"/>
            <a:ext cx="421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Zhang, C., </a:t>
            </a:r>
            <a:r>
              <a:rPr lang="en-US" altLang="zh-TW" sz="1200" dirty="0" err="1"/>
              <a:t>Bengio</a:t>
            </a:r>
            <a:r>
              <a:rPr lang="en-US" altLang="zh-TW" sz="1200" dirty="0"/>
              <a:t>, S., </a:t>
            </a:r>
            <a:r>
              <a:rPr lang="en-US" altLang="zh-TW" sz="1200" dirty="0" err="1"/>
              <a:t>Hardt</a:t>
            </a:r>
            <a:r>
              <a:rPr lang="en-US" altLang="zh-TW" sz="1200" dirty="0"/>
              <a:t>, M., </a:t>
            </a:r>
            <a:r>
              <a:rPr lang="en-US" altLang="zh-TW" sz="1200" dirty="0" err="1"/>
              <a:t>Recht</a:t>
            </a:r>
            <a:r>
              <a:rPr lang="en-US" altLang="zh-TW" sz="1200" dirty="0"/>
              <a:t>, B., &amp; </a:t>
            </a:r>
            <a:r>
              <a:rPr lang="en-US" altLang="zh-TW" sz="1200" dirty="0" err="1"/>
              <a:t>Vinyals</a:t>
            </a:r>
            <a:r>
              <a:rPr lang="en-US" altLang="zh-TW" sz="1200" dirty="0"/>
              <a:t>, O. (</a:t>
            </a:r>
            <a:r>
              <a:rPr lang="en-US" altLang="zh-TW" sz="1200" dirty="0" smtClean="0"/>
              <a:t>2017). </a:t>
            </a:r>
            <a:r>
              <a:rPr lang="en-US" altLang="zh-TW" sz="1200" dirty="0"/>
              <a:t>Understanding deep learning requires rethinking generalization. </a:t>
            </a:r>
            <a:r>
              <a:rPr lang="en-US" altLang="zh-TW" sz="1200" i="1" dirty="0" smtClean="0"/>
              <a:t>ICLR</a:t>
            </a:r>
            <a:r>
              <a:rPr lang="en-US" altLang="zh-TW" sz="1200" dirty="0" smtClean="0"/>
              <a:t>.</a:t>
            </a:r>
            <a:endParaRPr lang="zh-TW" altLang="en-US" sz="1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079892" y="3574757"/>
            <a:ext cx="327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CNN can </a:t>
            </a:r>
            <a:r>
              <a:rPr lang="en-US" altLang="zh-TW" dirty="0" err="1" smtClean="0"/>
              <a:t>overfit</a:t>
            </a:r>
            <a:r>
              <a:rPr lang="en-US" altLang="zh-TW" dirty="0" smtClean="0"/>
              <a:t> to random label!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The structure of network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8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image prior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dirty="0" smtClean="0"/>
              <a:t>the </a:t>
            </a:r>
            <a:r>
              <a:rPr lang="en-US" altLang="zh-TW" dirty="0">
                <a:solidFill>
                  <a:srgbClr val="FF0000"/>
                </a:solidFill>
              </a:rPr>
              <a:t>structure</a:t>
            </a:r>
            <a:r>
              <a:rPr lang="en-US" altLang="zh-TW" dirty="0"/>
              <a:t> of a generator network is sufficient to capture a great deal of low-level image statistics prior to any </a:t>
            </a:r>
            <a:r>
              <a:rPr lang="en-US" altLang="zh-TW" dirty="0" smtClean="0"/>
              <a:t>learning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a </a:t>
            </a:r>
            <a:r>
              <a:rPr lang="en-US" altLang="zh-TW" b="1" dirty="0"/>
              <a:t>randomly-initialized</a:t>
            </a:r>
            <a:r>
              <a:rPr lang="en-US" altLang="zh-TW" dirty="0"/>
              <a:t> neural </a:t>
            </a:r>
            <a:r>
              <a:rPr lang="en-US" altLang="zh-TW" dirty="0" smtClean="0"/>
              <a:t>network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 </a:t>
            </a:r>
            <a:r>
              <a:rPr lang="en-US" altLang="zh-TW" dirty="0"/>
              <a:t>be used as a handcrafted prior with excellent </a:t>
            </a:r>
            <a:r>
              <a:rPr lang="en-US" altLang="zh-TW" dirty="0" smtClean="0"/>
              <a:t>results</a:t>
            </a:r>
            <a:r>
              <a:rPr lang="zh-TW" altLang="en-US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standard inverse problems such as </a:t>
            </a:r>
            <a:r>
              <a:rPr lang="en-US" altLang="zh-TW" dirty="0" err="1"/>
              <a:t>denoising</a:t>
            </a:r>
            <a:r>
              <a:rPr lang="en-US" altLang="zh-TW" dirty="0"/>
              <a:t>, </a:t>
            </a:r>
            <a:r>
              <a:rPr lang="en-US" altLang="zh-TW" dirty="0" err="1" smtClean="0"/>
              <a:t>superresolution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</a:t>
            </a:r>
            <a:r>
              <a:rPr lang="en-US" altLang="zh-TW" dirty="0" err="1"/>
              <a:t>inpainting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02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generation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/>
                      </a:rPr>
                      <m:t>𝑥</m:t>
                    </m:r>
                    <m:r>
                      <a:rPr lang="en-US" altLang="zh-TW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zh-TW" altLang="en-US" b="0" i="1" smtClean="0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altLang="zh-TW" b="0" i="1" smtClean="0">
                        <a:latin typeface="Cambria Math"/>
                      </a:rPr>
                      <m:t>(</m:t>
                    </m:r>
                    <m:r>
                      <a:rPr lang="en-US" altLang="zh-TW" b="0" i="1" smtClean="0">
                        <a:latin typeface="Cambria Math"/>
                      </a:rPr>
                      <m:t>𝑧</m:t>
                    </m:r>
                    <m:r>
                      <a:rPr lang="en-US" altLang="zh-TW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altLang="zh-TW" dirty="0" smtClean="0"/>
                  <a:t> = random vector 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TW" dirty="0" smtClean="0"/>
                  <a:t>=image</a:t>
                </a:r>
              </a:p>
              <a:p>
                <a:pPr lvl="1"/>
                <a:r>
                  <a:rPr lang="zh-TW" altLang="en-US" dirty="0" smtClean="0"/>
                  <a:t> 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are learned parameters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86" y="3789039"/>
            <a:ext cx="252028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3347864" y="4445401"/>
            <a:ext cx="2232248" cy="43204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084686" y="4067780"/>
                <a:ext cx="7586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en-US" altLang="zh-TW" i="1">
                          <a:latin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</a:rPr>
                        <m:t>𝑧</m:t>
                      </m:r>
                      <m:r>
                        <a:rPr lang="en-US" altLang="zh-TW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686" y="4067780"/>
                <a:ext cx="75860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626451" y="5432672"/>
                <a:ext cx="3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451" y="5432672"/>
                <a:ext cx="35375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74825"/>
            <a:ext cx="2520280" cy="15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8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Network Architecture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54006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Before learning anything</a:t>
                </a:r>
              </a:p>
              <a:p>
                <a:r>
                  <a:rPr lang="en-US" altLang="zh-TW" dirty="0"/>
                  <a:t>T</a:t>
                </a:r>
                <a:r>
                  <a:rPr lang="en-US" altLang="zh-TW" dirty="0" smtClean="0"/>
                  <a:t>he </a:t>
                </a:r>
                <a:r>
                  <a:rPr lang="en-US" altLang="zh-TW" dirty="0"/>
                  <a:t>prior implicitly captured by the choice of a particular generator </a:t>
                </a:r>
                <a:r>
                  <a:rPr lang="en-US" altLang="zh-TW" dirty="0" smtClean="0"/>
                  <a:t>networks</a:t>
                </a:r>
              </a:p>
              <a:p>
                <a:r>
                  <a:rPr lang="en-US" altLang="zh-TW" b="1" dirty="0" smtClean="0">
                    <a:solidFill>
                      <a:srgbClr val="FF0000"/>
                    </a:solidFill>
                  </a:rPr>
                  <a:t>Parameterization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 smtClean="0"/>
                  <a:t>image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zh-TW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TW" dirty="0">
                  <a:solidFill>
                    <a:prstClr val="black"/>
                  </a:solidFill>
                </a:endParaRPr>
              </a:p>
              <a:p>
                <a:pPr lvl="1"/>
                <a:endParaRPr lang="en-US" altLang="zh-TW" dirty="0" smtClean="0"/>
              </a:p>
              <a:p>
                <a:endParaRPr lang="en-US" altLang="zh-TW" dirty="0"/>
              </a:p>
              <a:p>
                <a:r>
                  <a:rPr lang="en-US" altLang="zh-TW" b="1" dirty="0" smtClean="0">
                    <a:solidFill>
                      <a:srgbClr val="FF0000"/>
                    </a:solidFill>
                  </a:rPr>
                  <a:t>Filtering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 smtClean="0"/>
                  <a:t>operation by convolution</a:t>
                </a:r>
              </a:p>
              <a:p>
                <a:pPr lvl="1"/>
                <a:r>
                  <a:rPr lang="en-US" altLang="zh-TW" dirty="0" smtClean="0"/>
                  <a:t>Similar to Histogram </a:t>
                </a:r>
                <a:r>
                  <a:rPr lang="en-US" altLang="zh-TW" dirty="0"/>
                  <a:t>of oriented </a:t>
                </a:r>
                <a:r>
                  <a:rPr lang="en-US" altLang="zh-TW" dirty="0" smtClean="0"/>
                  <a:t>gradient (HOG)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5400600"/>
              </a:xfrm>
              <a:blipFill rotWithShape="1">
                <a:blip r:embed="rId2"/>
                <a:stretch>
                  <a:fillRect l="-1630" t="-1467" r="-27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522" y="4164727"/>
            <a:ext cx="1260140" cy="7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164727"/>
            <a:ext cx="1261403" cy="7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47864" y="4265639"/>
                <a:ext cx="27610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zh-TW" altLang="en-US" sz="3200" b="0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en-US" altLang="zh-TW" sz="3200" b="0" i="1" smtClean="0">
                          <a:latin typeface="Cambria Math"/>
                        </a:rPr>
                        <m:t>(               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265639"/>
                <a:ext cx="2761077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7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Inverse 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Denoising, super-resolution, </a:t>
                </a:r>
                <a:r>
                  <a:rPr lang="en-US" altLang="zh-TW" dirty="0" err="1" smtClean="0"/>
                  <a:t>inpainting</a:t>
                </a:r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/>
                      </a:rPr>
                      <m:t>𝐸</m:t>
                    </m:r>
                    <m:r>
                      <a:rPr lang="en-US" altLang="zh-TW" i="1" dirty="0" smtClean="0">
                        <a:latin typeface="Cambria Math"/>
                      </a:rPr>
                      <m:t>(</m:t>
                    </m:r>
                    <m:r>
                      <a:rPr lang="en-US" altLang="zh-TW" i="1" dirty="0" smtClean="0">
                        <a:latin typeface="Cambria Math"/>
                      </a:rPr>
                      <m:t>𝑥</m:t>
                    </m:r>
                    <m:r>
                      <a:rPr lang="en-US" altLang="zh-TW" i="1" dirty="0" smtClean="0">
                        <a:latin typeface="Cambria Math"/>
                      </a:rPr>
                      <m:t>; 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TW" dirty="0"/>
                  <a:t>is a task-dependent data </a:t>
                </a:r>
                <a:r>
                  <a:rPr lang="en-US" altLang="zh-TW" dirty="0" smtClean="0"/>
                  <a:t>term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 smtClean="0"/>
                  <a:t> the noisy/low-resolution/occluded image </a:t>
                </a:r>
              </a:p>
              <a:p>
                <a:r>
                  <a:rPr lang="en-US" altLang="zh-TW" dirty="0" smtClean="0"/>
                  <a:t>R(x</a:t>
                </a:r>
                <a:r>
                  <a:rPr lang="en-US" altLang="zh-TW" dirty="0"/>
                  <a:t>) a </a:t>
                </a:r>
                <a:r>
                  <a:rPr lang="en-US" altLang="zh-TW" dirty="0" err="1" smtClean="0"/>
                  <a:t>regularizer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4730780" cy="112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90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4931</TotalTime>
  <Words>688</Words>
  <Application>Microsoft Office PowerPoint</Application>
  <PresentationFormat>如螢幕大小 (4:3)</PresentationFormat>
  <Paragraphs>133</Paragraphs>
  <Slides>22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3" baseType="lpstr">
      <vt:lpstr>Office 佈景主題</vt:lpstr>
      <vt:lpstr>Important Date</vt:lpstr>
      <vt:lpstr>Requirements</vt:lpstr>
      <vt:lpstr>Blind denoising, SR</vt:lpstr>
      <vt:lpstr>Deep Image Prior</vt:lpstr>
      <vt:lpstr>Deep image prior</vt:lpstr>
      <vt:lpstr>Deep image prior</vt:lpstr>
      <vt:lpstr>Image generation</vt:lpstr>
      <vt:lpstr>Network Architecture</vt:lpstr>
      <vt:lpstr>Inverse problems</vt:lpstr>
      <vt:lpstr>Inverse problems</vt:lpstr>
      <vt:lpstr>Requirement 1</vt:lpstr>
      <vt:lpstr>Requirement 1</vt:lpstr>
      <vt:lpstr>Denoising</vt:lpstr>
      <vt:lpstr>Requirement 1</vt:lpstr>
      <vt:lpstr>Architecture Guide</vt:lpstr>
      <vt:lpstr>Requirement 2</vt:lpstr>
      <vt:lpstr>Requirement 2</vt:lpstr>
      <vt:lpstr>Requirement 3</vt:lpstr>
      <vt:lpstr>Requirement 3</vt:lpstr>
      <vt:lpstr>Extra Bonus (+2)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Image Prior</dc:title>
  <dc:creator>Jia_Ren</dc:creator>
  <cp:lastModifiedBy>Jia_Ren</cp:lastModifiedBy>
  <cp:revision>107</cp:revision>
  <dcterms:created xsi:type="dcterms:W3CDTF">2018-02-27T06:54:33Z</dcterms:created>
  <dcterms:modified xsi:type="dcterms:W3CDTF">2018-03-26T08:19:11Z</dcterms:modified>
</cp:coreProperties>
</file>